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microsoft.com/office/2020/02/relationships/classificationlabels" Target="docMetadata/LabelInfo.xml" /><Relationship Id="rId4" Type="http://schemas.openxmlformats.org/officeDocument/2006/relationships/extended-properties" Target="docProps/app.xml" /><Relationship Id="rId6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06" r:id="rId2"/>
  </p:sldIdLst>
  <p:sldSz cx="30275213" cy="42803763"/>
  <p:notesSz cx="6858000" cy="9144000"/>
  <p:defaultTextStyle>
    <a:defPPr>
      <a:defRPr lang="en-US"/>
    </a:defPPr>
    <a:lvl1pPr marL="0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1pPr>
    <a:lvl2pPr marL="1753154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2pPr>
    <a:lvl3pPr marL="3506305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3pPr>
    <a:lvl4pPr marL="5259462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4pPr>
    <a:lvl5pPr marL="7012616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5pPr>
    <a:lvl6pPr marL="8765769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6pPr>
    <a:lvl7pPr marL="10518923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7pPr>
    <a:lvl8pPr marL="12272077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8pPr>
    <a:lvl9pPr marL="14025228" algn="l" defTabSz="3506305" rtl="0" eaLnBrk="1" latinLnBrk="0" hangingPunct="1">
      <a:defRPr sz="69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8334" userDrawn="1">
          <p15:clr>
            <a:srgbClr val="A4A3A4"/>
          </p15:clr>
        </p15:guide>
        <p15:guide id="3" pos="718" userDrawn="1">
          <p15:clr>
            <a:srgbClr val="A4A3A4"/>
          </p15:clr>
        </p15:guide>
        <p15:guide id="4" pos="4916" userDrawn="1">
          <p15:clr>
            <a:srgbClr val="A4A3A4"/>
          </p15:clr>
        </p15:guide>
        <p15:guide id="5" pos="9684" userDrawn="1">
          <p15:clr>
            <a:srgbClr val="A4A3A4"/>
          </p15:clr>
        </p15:guide>
        <p15:guide id="6" pos="9387" userDrawn="1">
          <p15:clr>
            <a:srgbClr val="A4A3A4"/>
          </p15:clr>
        </p15:guide>
        <p15:guide id="7" pos="5223" userDrawn="1">
          <p15:clr>
            <a:srgbClr val="A4A3A4"/>
          </p15:clr>
        </p15:guide>
        <p15:guide id="8" pos="13865" userDrawn="1">
          <p15:clr>
            <a:srgbClr val="A4A3A4"/>
          </p15:clr>
        </p15:guide>
        <p15:guide id="9" pos="14155" userDrawn="1">
          <p15:clr>
            <a:srgbClr val="A4A3A4"/>
          </p15:clr>
        </p15:guide>
        <p15:guide id="10" orient="horz" pos="1348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F0FE96-219C-426B-73D2-6D66FDD359D3}" name="Vandendijck, Yannick [RNDBE]" initials="YV" userId="S::YVanden2@its.jnj.com::68ef9474-59e6-42c1-98c2-554911e4d3d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E5E8"/>
    <a:srgbClr val="A3EAEF"/>
    <a:srgbClr val="29CBD9"/>
    <a:srgbClr val="188DC2"/>
    <a:srgbClr val="2CD9DE"/>
    <a:srgbClr val="023BA3"/>
    <a:srgbClr val="1990C3"/>
    <a:srgbClr val="8A0050"/>
    <a:srgbClr val="CD92B4"/>
    <a:srgbClr val="680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937" autoAdjust="0"/>
    <p:restoredTop sz="94943"/>
  </p:normalViewPr>
  <p:slideViewPr>
    <p:cSldViewPr snapToGrid="0" snapToObjects="1">
      <p:cViewPr>
        <p:scale>
          <a:sx n="30" d="100"/>
          <a:sy n="30" d="100"/>
        </p:scale>
        <p:origin x="2622" y="-1704"/>
      </p:cViewPr>
      <p:guideLst>
        <p:guide pos="18334"/>
        <p:guide pos="718"/>
        <p:guide pos="4916"/>
        <p:guide pos="9684"/>
        <p:guide pos="9387"/>
        <p:guide pos="5223"/>
        <p:guide pos="13865"/>
        <p:guide pos="14155"/>
        <p:guide orient="horz" pos="13482"/>
      </p:guideLst>
    </p:cSldViewPr>
  </p:slideViewPr>
  <p:outlineViewPr>
    <p:cViewPr>
      <p:scale>
        <a:sx n="33" d="100"/>
        <a:sy n="33" d="100"/>
      </p:scale>
      <p:origin x="0" y="-71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4114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68B47B1-CD59-7142-AAA3-21818FBDBB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EFF7C-35B1-2D4C-825D-C11C443372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CD363-E5C0-1742-8182-7F5B7622D2C6}" type="datetimeFigureOut">
              <a:rPr lang="en-US" smtClean="0">
                <a:latin typeface="Arial" panose="020B0604020202020204" pitchFamily="34" charset="0"/>
              </a:rPr>
              <a:t>4/16/2026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9B3E2-FAA6-574D-B2E8-6E1D26DC11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55118-65AC-2141-BA88-B7723C4B7B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A8699-945C-2F44-8FA3-2DCFEC0C2781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66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10AAC2C-0086-BD4A-96CB-5B53248D5F36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F183F98-A384-F947-B52B-C2E52B489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35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6305" rtl="0" eaLnBrk="1" latinLnBrk="0" hangingPunct="1">
      <a:defRPr sz="46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1753154" algn="l" defTabSz="3506305" rtl="0" eaLnBrk="1" latinLnBrk="0" hangingPunct="1">
      <a:defRPr sz="46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3506305" algn="l" defTabSz="3506305" rtl="0" eaLnBrk="1" latinLnBrk="0" hangingPunct="1">
      <a:defRPr sz="46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5259462" algn="l" defTabSz="3506305" rtl="0" eaLnBrk="1" latinLnBrk="0" hangingPunct="1">
      <a:defRPr sz="46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7012616" algn="l" defTabSz="3506305" rtl="0" eaLnBrk="1" latinLnBrk="0" hangingPunct="1">
      <a:defRPr sz="46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8765769" algn="l" defTabSz="350630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10518923" algn="l" defTabSz="350630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12272077" algn="l" defTabSz="350630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14025228" algn="l" defTabSz="3506305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content no subtitle-gray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526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82" userDrawn="1">
          <p15:clr>
            <a:srgbClr val="FBAE40"/>
          </p15:clr>
        </p15:guide>
        <p15:guide id="2" pos="953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2540A-CF72-B54E-B85A-520ECD4B9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6569" y="9262558"/>
            <a:ext cx="27969160" cy="288197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93C9D-1385-3643-AA73-F00C6F4BF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570" y="1316379"/>
            <a:ext cx="18526978" cy="607497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026E3890-BD05-EE4E-94C6-2EA2986C7908}"/>
              </a:ext>
            </a:extLst>
          </p:cNvPr>
          <p:cNvSpPr/>
          <p:nvPr userDrawn="1"/>
        </p:nvSpPr>
        <p:spPr>
          <a:xfrm>
            <a:off x="18630341" y="4"/>
            <a:ext cx="4067253" cy="5759737"/>
          </a:xfrm>
          <a:custGeom>
            <a:avLst/>
            <a:gdLst>
              <a:gd name="connsiteX0" fmla="*/ 0 w 1965487"/>
              <a:gd name="connsiteY0" fmla="*/ 0 h 1107387"/>
              <a:gd name="connsiteX1" fmla="*/ 1965487 w 1965487"/>
              <a:gd name="connsiteY1" fmla="*/ 0 h 1107387"/>
              <a:gd name="connsiteX2" fmla="*/ 663192 w 1965487"/>
              <a:gd name="connsiteY2" fmla="*/ 1107387 h 1107387"/>
              <a:gd name="connsiteX3" fmla="*/ 0 w 1965487"/>
              <a:gd name="connsiteY3" fmla="*/ 0 h 1107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5487" h="1107387">
                <a:moveTo>
                  <a:pt x="0" y="0"/>
                </a:moveTo>
                <a:lnTo>
                  <a:pt x="1965487" y="0"/>
                </a:lnTo>
                <a:lnTo>
                  <a:pt x="663192" y="11073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4882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37E5AFAD-C019-704C-9B49-1DD2E46C0326}"/>
              </a:ext>
            </a:extLst>
          </p:cNvPr>
          <p:cNvSpPr/>
          <p:nvPr userDrawn="1"/>
        </p:nvSpPr>
        <p:spPr>
          <a:xfrm>
            <a:off x="29246767" y="26147825"/>
            <a:ext cx="1028450" cy="6779161"/>
          </a:xfrm>
          <a:custGeom>
            <a:avLst/>
            <a:gdLst>
              <a:gd name="connsiteX0" fmla="*/ 496995 w 496995"/>
              <a:gd name="connsiteY0" fmla="*/ 0 h 1303385"/>
              <a:gd name="connsiteX1" fmla="*/ 496995 w 496995"/>
              <a:gd name="connsiteY1" fmla="*/ 1303385 h 1303385"/>
              <a:gd name="connsiteX2" fmla="*/ 0 w 496995"/>
              <a:gd name="connsiteY2" fmla="*/ 403681 h 1303385"/>
              <a:gd name="connsiteX3" fmla="*/ 9 w 496995"/>
              <a:gd name="connsiteY3" fmla="*/ 403653 h 1303385"/>
              <a:gd name="connsiteX4" fmla="*/ 496995 w 496995"/>
              <a:gd name="connsiteY4" fmla="*/ 0 h 130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6995" h="1303385">
                <a:moveTo>
                  <a:pt x="496995" y="0"/>
                </a:moveTo>
                <a:lnTo>
                  <a:pt x="496995" y="1303385"/>
                </a:lnTo>
                <a:lnTo>
                  <a:pt x="0" y="403681"/>
                </a:lnTo>
                <a:lnTo>
                  <a:pt x="9" y="403653"/>
                </a:lnTo>
                <a:lnTo>
                  <a:pt x="496995" y="0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4882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5BB9BA29-5E6F-1A40-B192-B1CDC44257EF}"/>
              </a:ext>
            </a:extLst>
          </p:cNvPr>
          <p:cNvSpPr/>
          <p:nvPr userDrawn="1"/>
        </p:nvSpPr>
        <p:spPr>
          <a:xfrm>
            <a:off x="8453914" y="39934504"/>
            <a:ext cx="3470152" cy="2869260"/>
          </a:xfrm>
          <a:custGeom>
            <a:avLst/>
            <a:gdLst>
              <a:gd name="connsiteX0" fmla="*/ 1320948 w 1676940"/>
              <a:gd name="connsiteY0" fmla="*/ 0 h 551654"/>
              <a:gd name="connsiteX1" fmla="*/ 1320967 w 1676940"/>
              <a:gd name="connsiteY1" fmla="*/ 0 h 551654"/>
              <a:gd name="connsiteX2" fmla="*/ 1676940 w 1676940"/>
              <a:gd name="connsiteY2" fmla="*/ 551654 h 551654"/>
              <a:gd name="connsiteX3" fmla="*/ 0 w 1676940"/>
              <a:gd name="connsiteY3" fmla="*/ 551654 h 551654"/>
              <a:gd name="connsiteX4" fmla="*/ 1320948 w 1676940"/>
              <a:gd name="connsiteY4" fmla="*/ 0 h 55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940" h="551654">
                <a:moveTo>
                  <a:pt x="1320948" y="0"/>
                </a:moveTo>
                <a:lnTo>
                  <a:pt x="1320967" y="0"/>
                </a:lnTo>
                <a:lnTo>
                  <a:pt x="1676940" y="551654"/>
                </a:lnTo>
                <a:lnTo>
                  <a:pt x="0" y="551654"/>
                </a:lnTo>
                <a:lnTo>
                  <a:pt x="1320948" y="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4882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64C1FB-5A29-C046-B22E-3811E1C7D9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094370" y="39633117"/>
            <a:ext cx="3174042" cy="206832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5FEEADA8-4D6B-2846-A786-88097FB33AC4}"/>
              </a:ext>
            </a:extLst>
          </p:cNvPr>
          <p:cNvSpPr txBox="1">
            <a:spLocks/>
          </p:cNvSpPr>
          <p:nvPr userDrawn="1"/>
        </p:nvSpPr>
        <p:spPr>
          <a:xfrm>
            <a:off x="22475142" y="41061116"/>
            <a:ext cx="3136097" cy="870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247562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66" b="0" dirty="0"/>
              <a:t>www.parexel.com</a:t>
            </a:r>
          </a:p>
        </p:txBody>
      </p:sp>
    </p:spTree>
    <p:extLst>
      <p:ext uri="{BB962C8B-B14F-4D97-AF65-F5344CB8AC3E}">
        <p14:creationId xmlns:p14="http://schemas.microsoft.com/office/powerpoint/2010/main" val="305552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873053" rtl="0" eaLnBrk="1" latinLnBrk="0" hangingPunct="1">
        <a:lnSpc>
          <a:spcPct val="100000"/>
        </a:lnSpc>
        <a:spcBef>
          <a:spcPct val="0"/>
        </a:spcBef>
        <a:buNone/>
        <a:defRPr sz="2122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4248" indent="-94248" algn="l" defTabSz="873053" rtl="0" eaLnBrk="1" latinLnBrk="0" hangingPunct="1">
        <a:lnSpc>
          <a:spcPct val="100000"/>
        </a:lnSpc>
        <a:spcBef>
          <a:spcPts val="0"/>
        </a:spcBef>
        <a:spcAft>
          <a:spcPts val="424"/>
        </a:spcAft>
        <a:buFontTx/>
        <a:buBlip>
          <a:blip r:embed="rId4"/>
        </a:buBlip>
        <a:defRPr sz="849" kern="1200">
          <a:solidFill>
            <a:schemeClr val="tx1"/>
          </a:solidFill>
          <a:latin typeface="+mn-lt"/>
          <a:ea typeface="+mn-ea"/>
          <a:cs typeface="+mn-cs"/>
        </a:defRPr>
      </a:lvl1pPr>
      <a:lvl2pPr marL="220746" indent="-97013" algn="l" defTabSz="873053" rtl="0" eaLnBrk="1" latinLnBrk="0" hangingPunct="1">
        <a:lnSpc>
          <a:spcPct val="100000"/>
        </a:lnSpc>
        <a:spcBef>
          <a:spcPts val="0"/>
        </a:spcBef>
        <a:spcAft>
          <a:spcPts val="424"/>
        </a:spcAft>
        <a:buFontTx/>
        <a:buBlip>
          <a:blip r:embed="rId5"/>
        </a:buBlip>
        <a:defRPr sz="849" kern="1200">
          <a:solidFill>
            <a:schemeClr val="tx1"/>
          </a:solidFill>
          <a:latin typeface="+mn-lt"/>
          <a:ea typeface="+mn-ea"/>
          <a:cs typeface="+mn-cs"/>
        </a:defRPr>
      </a:lvl2pPr>
      <a:lvl3pPr marL="350952" indent="-97013" algn="l" defTabSz="873053" rtl="0" eaLnBrk="1" latinLnBrk="0" hangingPunct="1">
        <a:lnSpc>
          <a:spcPct val="100000"/>
        </a:lnSpc>
        <a:spcBef>
          <a:spcPts val="0"/>
        </a:spcBef>
        <a:spcAft>
          <a:spcPts val="424"/>
        </a:spcAft>
        <a:buFontTx/>
        <a:buBlip>
          <a:blip r:embed="rId5"/>
        </a:buBlip>
        <a:defRPr sz="849" kern="1200">
          <a:solidFill>
            <a:schemeClr val="tx1"/>
          </a:solidFill>
          <a:latin typeface="+mn-lt"/>
          <a:ea typeface="+mn-ea"/>
          <a:cs typeface="+mn-cs"/>
        </a:defRPr>
      </a:lvl3pPr>
      <a:lvl4pPr marL="687443" indent="-171860" algn="l" defTabSz="873053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19" kern="1200">
          <a:solidFill>
            <a:schemeClr val="tx1"/>
          </a:solidFill>
          <a:latin typeface="+mn-lt"/>
          <a:ea typeface="+mn-ea"/>
          <a:cs typeface="+mn-cs"/>
        </a:defRPr>
      </a:lvl4pPr>
      <a:lvl5pPr marL="859304" indent="-171860" algn="l" defTabSz="873053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19" kern="1200">
          <a:solidFill>
            <a:schemeClr val="tx1"/>
          </a:solidFill>
          <a:latin typeface="+mn-lt"/>
          <a:ea typeface="+mn-ea"/>
          <a:cs typeface="+mn-cs"/>
        </a:defRPr>
      </a:lvl5pPr>
      <a:lvl6pPr marL="2400894" indent="-218264" algn="l" defTabSz="873053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19" kern="1200">
          <a:solidFill>
            <a:schemeClr val="tx1"/>
          </a:solidFill>
          <a:latin typeface="+mn-lt"/>
          <a:ea typeface="+mn-ea"/>
          <a:cs typeface="+mn-cs"/>
        </a:defRPr>
      </a:lvl6pPr>
      <a:lvl7pPr marL="2837422" indent="-218264" algn="l" defTabSz="873053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19" kern="1200">
          <a:solidFill>
            <a:schemeClr val="tx1"/>
          </a:solidFill>
          <a:latin typeface="+mn-lt"/>
          <a:ea typeface="+mn-ea"/>
          <a:cs typeface="+mn-cs"/>
        </a:defRPr>
      </a:lvl7pPr>
      <a:lvl8pPr marL="3273947" indent="-218264" algn="l" defTabSz="873053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19" kern="1200">
          <a:solidFill>
            <a:schemeClr val="tx1"/>
          </a:solidFill>
          <a:latin typeface="+mn-lt"/>
          <a:ea typeface="+mn-ea"/>
          <a:cs typeface="+mn-cs"/>
        </a:defRPr>
      </a:lvl8pPr>
      <a:lvl9pPr marL="3710474" indent="-218264" algn="l" defTabSz="873053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sz="17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1pPr>
      <a:lvl2pPr marL="436526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2pPr>
      <a:lvl3pPr marL="873053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3pPr>
      <a:lvl4pPr marL="1309579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4pPr>
      <a:lvl5pPr marL="1746106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5pPr>
      <a:lvl6pPr marL="2182632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6pPr>
      <a:lvl7pPr marL="2619157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7pPr>
      <a:lvl8pPr marL="3055684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8pPr>
      <a:lvl9pPr marL="3492211" algn="l" defTabSz="873053" rtl="0" eaLnBrk="1" latinLnBrk="0" hangingPunct="1">
        <a:defRPr sz="17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32FA69D-7674-6B3E-E03F-B203C8D15832}"/>
              </a:ext>
            </a:extLst>
          </p:cNvPr>
          <p:cNvSpPr/>
          <p:nvPr/>
        </p:nvSpPr>
        <p:spPr>
          <a:xfrm>
            <a:off x="16646300" y="40064606"/>
            <a:ext cx="13628913" cy="2744334"/>
          </a:xfrm>
          <a:prstGeom prst="rect">
            <a:avLst/>
          </a:prstGeom>
          <a:gradFill>
            <a:gsLst>
              <a:gs pos="0">
                <a:srgbClr val="2DDBDF"/>
              </a:gs>
              <a:gs pos="100000">
                <a:srgbClr val="0033A0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7B65E-1E48-15B7-B7A4-0E9FA88AAB7E}"/>
              </a:ext>
            </a:extLst>
          </p:cNvPr>
          <p:cNvSpPr/>
          <p:nvPr/>
        </p:nvSpPr>
        <p:spPr>
          <a:xfrm>
            <a:off x="13628914" y="40064606"/>
            <a:ext cx="3017386" cy="272909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Google Shape;19;g2573c09e3ea_0_88">
            <a:extLst>
              <a:ext uri="{FF2B5EF4-FFF2-40B4-BE49-F238E27FC236}">
                <a16:creationId xmlns:a16="http://schemas.microsoft.com/office/drawing/2014/main" id="{97105AF1-25BD-691F-C73B-27ED216062D5}"/>
              </a:ext>
            </a:extLst>
          </p:cNvPr>
          <p:cNvSpPr/>
          <p:nvPr/>
        </p:nvSpPr>
        <p:spPr>
          <a:xfrm>
            <a:off x="-1" y="40064606"/>
            <a:ext cx="13628915" cy="2744334"/>
          </a:xfrm>
          <a:prstGeom prst="rect">
            <a:avLst/>
          </a:prstGeom>
          <a:gradFill>
            <a:gsLst>
              <a:gs pos="0">
                <a:srgbClr val="2DDBDF"/>
              </a:gs>
              <a:gs pos="100000">
                <a:srgbClr val="0033A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120E911-784C-FF05-B13E-AAF237F07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50794" y="40327511"/>
            <a:ext cx="2932680" cy="238280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A201EB3-2EC3-0E3D-604B-7C1CC3D7AA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35734" y="40140806"/>
            <a:ext cx="2514600" cy="243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9D3D62-77F4-BBB5-3CE5-ED0758D90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886" y="39475750"/>
            <a:ext cx="5028592" cy="3887902"/>
          </a:xfrm>
          <a:prstGeom prst="rect">
            <a:avLst/>
          </a:prstGeom>
        </p:spPr>
      </p:pic>
      <p:sp>
        <p:nvSpPr>
          <p:cNvPr id="14" name="Google Shape;19;g2573c09e3ea_0_88">
            <a:extLst>
              <a:ext uri="{FF2B5EF4-FFF2-40B4-BE49-F238E27FC236}">
                <a16:creationId xmlns:a16="http://schemas.microsoft.com/office/drawing/2014/main" id="{FA3BE196-BFDE-791F-E0BB-A87B66CC3BA2}"/>
              </a:ext>
            </a:extLst>
          </p:cNvPr>
          <p:cNvSpPr/>
          <p:nvPr/>
        </p:nvSpPr>
        <p:spPr>
          <a:xfrm>
            <a:off x="0" y="0"/>
            <a:ext cx="30275213" cy="5562600"/>
          </a:xfrm>
          <a:prstGeom prst="rect">
            <a:avLst/>
          </a:prstGeom>
          <a:gradFill>
            <a:gsLst>
              <a:gs pos="0">
                <a:srgbClr val="2DDBDF"/>
              </a:gs>
              <a:gs pos="100000">
                <a:srgbClr val="0033A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1695450"/>
            <a:r>
              <a:rPr lang="en-US" sz="6000" b="1" dirty="0">
                <a:solidFill>
                  <a:schemeClr val="bg1"/>
                </a:solidFill>
              </a:rPr>
              <a:t>SAS to R Infographic</a:t>
            </a:r>
          </a:p>
          <a:p>
            <a:pPr marL="1695450"/>
            <a:r>
              <a:rPr lang="en-US" sz="6000" b="1" dirty="0">
                <a:solidFill>
                  <a:schemeClr val="bg1"/>
                </a:solidFill>
              </a:rPr>
              <a:t>Documenting Important Differences Between SAS &amp; R</a:t>
            </a:r>
          </a:p>
          <a:p>
            <a:pPr marL="1695450"/>
            <a:endParaRPr lang="en-US" sz="3200" b="1" dirty="0">
              <a:solidFill>
                <a:schemeClr val="bg1"/>
              </a:solidFill>
            </a:endParaRPr>
          </a:p>
          <a:p>
            <a:pPr marL="1695450"/>
            <a:r>
              <a:rPr lang="en-US" sz="3200" dirty="0">
                <a:solidFill>
                  <a:schemeClr val="bg1"/>
                </a:solidFill>
              </a:rPr>
              <a:t>Martin Brown (PPD, Part of </a:t>
            </a:r>
            <a:r>
              <a:rPr lang="en-US" sz="3200" dirty="0" err="1">
                <a:solidFill>
                  <a:schemeClr val="bg1"/>
                </a:solidFill>
              </a:rPr>
              <a:t>Thermo</a:t>
            </a:r>
            <a:r>
              <a:rPr lang="en-US" sz="3200" dirty="0">
                <a:solidFill>
                  <a:schemeClr val="bg1"/>
                </a:solidFill>
              </a:rPr>
              <a:t> Fisher Scientific, UK), Lyn Taylor (Parexel, UK), Christina E Fillmore (GSK, UK) &amp;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Yannick Vandendijck (Johnson &amp; Johnson, Belgium)</a:t>
            </a:r>
          </a:p>
          <a:p>
            <a:pPr marL="1695450"/>
            <a:r>
              <a:rPr lang="en-US" sz="3200" dirty="0">
                <a:solidFill>
                  <a:schemeClr val="bg1"/>
                </a:solidFill>
              </a:rPr>
              <a:t>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On behalf of the PHUSE DVOST CAMIS working group and PSI AIMS SIG</a:t>
            </a:r>
          </a:p>
          <a:p>
            <a:pPr marL="1695450"/>
            <a:r>
              <a:rPr lang="en-US" sz="3200" b="1" dirty="0">
                <a:solidFill>
                  <a:schemeClr val="bg1"/>
                </a:solidFill>
              </a:rPr>
              <a:t>CAMIS: Comparing Analysis Method Implementations in Software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0D1C3A-5902-4BD6-A700-8F8A44C674D0}"/>
              </a:ext>
            </a:extLst>
          </p:cNvPr>
          <p:cNvSpPr txBox="1"/>
          <p:nvPr/>
        </p:nvSpPr>
        <p:spPr>
          <a:xfrm>
            <a:off x="807720" y="5825505"/>
            <a:ext cx="14329886" cy="5395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rgbClr val="00206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Background: 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3600" kern="100" dirty="0">
                <a:solidFill>
                  <a:srgbClr val="00206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It is challenging to replicate analysis results across different software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CAMIS Aims: </a:t>
            </a:r>
          </a:p>
          <a:p>
            <a:pPr marL="571500" indent="-57150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kern="10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Explain </a:t>
            </a:r>
            <a:r>
              <a:rPr lang="en-US" sz="36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why </a:t>
            </a:r>
            <a:r>
              <a:rPr lang="en-US" sz="3600" kern="1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analysis results differ, when using different software (or different R </a:t>
            </a:r>
            <a:r>
              <a:rPr lang="en-US" sz="3600" kern="10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packages), </a:t>
            </a:r>
            <a:r>
              <a:rPr lang="en-US" sz="3600" kern="1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or provide solutions to make them align</a:t>
            </a:r>
          </a:p>
          <a:p>
            <a:pPr marL="571500" indent="-57150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kern="1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Make efficient use of community resources to research differences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3600" b="1" kern="100" dirty="0">
                <a:solidFill>
                  <a:srgbClr val="002060"/>
                </a:solidFill>
                <a:cs typeface="Times New Roman" panose="02020603050405020304" pitchFamily="18" charset="0"/>
              </a:rPr>
              <a:t>Methods: </a:t>
            </a:r>
            <a:r>
              <a:rPr lang="en-US" sz="3600" kern="100" dirty="0">
                <a:solidFill>
                  <a:srgbClr val="002060"/>
                </a:solidFill>
                <a:cs typeface="Times New Roman" panose="02020603050405020304" pitchFamily="18" charset="0"/>
              </a:rPr>
              <a:t>Document findings in open source repository</a:t>
            </a:r>
            <a:endParaRPr lang="en-US" sz="3600" kern="100" dirty="0">
              <a:solidFill>
                <a:srgbClr val="002060"/>
              </a:solidFill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EF8709A-06DF-3BE2-1AA8-9A595287F8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7165" y="178407"/>
            <a:ext cx="2415749" cy="2400508"/>
          </a:xfrm>
          <a:prstGeom prst="rect">
            <a:avLst/>
          </a:prstGeom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CA4886C8-B408-61B0-96E4-D447572177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953827"/>
              </p:ext>
            </p:extLst>
          </p:nvPr>
        </p:nvGraphicFramePr>
        <p:xfrm>
          <a:off x="0" y="11532101"/>
          <a:ext cx="30275213" cy="28593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6428">
                  <a:extLst>
                    <a:ext uri="{9D8B030D-6E8A-4147-A177-3AD203B41FA5}">
                      <a16:colId xmlns:a16="http://schemas.microsoft.com/office/drawing/2014/main" val="3568582892"/>
                    </a:ext>
                  </a:extLst>
                </a:gridCol>
                <a:gridCol w="6247266">
                  <a:extLst>
                    <a:ext uri="{9D8B030D-6E8A-4147-A177-3AD203B41FA5}">
                      <a16:colId xmlns:a16="http://schemas.microsoft.com/office/drawing/2014/main" val="3496421925"/>
                    </a:ext>
                  </a:extLst>
                </a:gridCol>
                <a:gridCol w="6247266">
                  <a:extLst>
                    <a:ext uri="{9D8B030D-6E8A-4147-A177-3AD203B41FA5}">
                      <a16:colId xmlns:a16="http://schemas.microsoft.com/office/drawing/2014/main" val="557110404"/>
                    </a:ext>
                  </a:extLst>
                </a:gridCol>
                <a:gridCol w="12254253">
                  <a:extLst>
                    <a:ext uri="{9D8B030D-6E8A-4147-A177-3AD203B41FA5}">
                      <a16:colId xmlns:a16="http://schemas.microsoft.com/office/drawing/2014/main" val="1166541533"/>
                    </a:ext>
                  </a:extLst>
                </a:gridCol>
              </a:tblGrid>
              <a:tr h="790920">
                <a:tc>
                  <a:txBody>
                    <a:bodyPr/>
                    <a:lstStyle/>
                    <a:p>
                      <a:pPr algn="ctr"/>
                      <a:r>
                        <a:rPr lang="en-US" sz="45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Analysis Method</a:t>
                      </a:r>
                      <a:endParaRPr lang="en-BE" sz="45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73053" rtl="0" eaLnBrk="1" latinLnBrk="0" hangingPunct="1"/>
                      <a:r>
                        <a:rPr lang="en-US" sz="45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SAS</a:t>
                      </a:r>
                      <a:endParaRPr lang="en-BE" sz="45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73053" rtl="0" eaLnBrk="1" latinLnBrk="0" hangingPunct="1"/>
                      <a:r>
                        <a:rPr lang="en-US" sz="45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endParaRPr lang="en-BE" sz="45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73053" rtl="0" eaLnBrk="1" latinLnBrk="0" hangingPunct="1"/>
                      <a:r>
                        <a:rPr lang="en-US" sz="45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Similar!?</a:t>
                      </a:r>
                      <a:endParaRPr lang="en-BE" sz="45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6E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600923"/>
                  </a:ext>
                </a:extLst>
              </a:tr>
              <a:tr h="3157820">
                <a:tc>
                  <a:txBody>
                    <a:bodyPr/>
                    <a:lstStyle/>
                    <a:p>
                      <a:pPr marL="0" indent="0" algn="l"/>
                      <a:r>
                        <a:rPr lang="en-US" sz="3600" b="1" dirty="0">
                          <a:solidFill>
                            <a:srgbClr val="002060"/>
                          </a:solidFill>
                          <a:latin typeface="+mn-lt"/>
                        </a:rPr>
                        <a:t>Rounding</a:t>
                      </a:r>
                      <a:endParaRPr lang="en-BE" sz="3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round(2.5)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&gt; 3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Rounding </a:t>
                      </a:r>
                      <a: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‘away from zero’</a:t>
                      </a:r>
                      <a:endParaRPr lang="en-BE" sz="3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round(2.5)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&gt; 2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endParaRPr lang="en-US" sz="3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 algn="l" defTabSz="1067196" rtl="0" eaLnBrk="1" latinLnBrk="0" hangingPunct="1">
                        <a:buFont typeface="Wingdings" panose="05000000000000000000" pitchFamily="2" charset="2"/>
                        <a:buNone/>
                      </a:pP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Rounding ‘to the even number’</a:t>
                      </a:r>
                      <a:endParaRPr lang="en-BE" sz="3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Not by default!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SAS: use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rounde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 function to round to event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1067196" rtl="0" eaLnBrk="1" latinLnBrk="0" hangingPunct="1"/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R: use janitor::</a:t>
                      </a:r>
                      <a:r>
                        <a:rPr lang="en-US" sz="360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round_half_up</a:t>
                      </a: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() to round away from zero</a:t>
                      </a:r>
                      <a:endParaRPr lang="en-BE" sz="3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710764"/>
                  </a:ext>
                </a:extLst>
              </a:tr>
              <a:tr h="4274413">
                <a:tc>
                  <a:txBody>
                    <a:bodyPr/>
                    <a:lstStyle/>
                    <a:p>
                      <a:pPr algn="l"/>
                      <a:r>
                        <a:rPr lang="en-US" sz="3600" b="1" dirty="0">
                          <a:solidFill>
                            <a:srgbClr val="002060"/>
                          </a:solidFill>
                          <a:latin typeface="+mn-lt"/>
                        </a:rPr>
                        <a:t>Cox proportional hazard regression</a:t>
                      </a:r>
                      <a:endParaRPr lang="en-BE" sz="36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proc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phreg</a:t>
                      </a: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Default uses Breslow method for handling ties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survival::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coxph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()</a:t>
                      </a: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Default uses Efron method for handling ties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Not by default!</a:t>
                      </a: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SAS: include “TIES=EFRON” in MODEL statement</a:t>
                      </a: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R: include “ties=‘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breslow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’” in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coxph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()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 function</a:t>
                      </a: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{survival} prior to v3.8.0 can’t fit a stratification variable using “+survival::strata(&lt;var&gt;)” use “+strata(&lt;var&gt;)”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395134"/>
                  </a:ext>
                </a:extLst>
              </a:tr>
              <a:tr h="3825094">
                <a:tc>
                  <a:txBody>
                    <a:bodyPr/>
                    <a:lstStyle/>
                    <a:p>
                      <a:pPr marL="0" algn="l" defTabSz="1067196" rtl="0" eaLnBrk="1" latinLnBrk="0" hangingPunct="1"/>
                      <a:r>
                        <a:rPr lang="en-US" sz="3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Logistic regression</a:t>
                      </a:r>
                      <a:endParaRPr lang="en-BE" sz="36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proc logistic</a:t>
                      </a: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Default uses </a:t>
                      </a:r>
                      <a:r>
                        <a:rPr lang="en-US" sz="3600" i="1" u="none" dirty="0">
                          <a:solidFill>
                            <a:srgbClr val="002060"/>
                          </a:solidFill>
                          <a:latin typeface="+mn-lt"/>
                        </a:rPr>
                        <a:t>effect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 coding for categorical variables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stats::</a:t>
                      </a:r>
                      <a:r>
                        <a:rPr lang="en-US" sz="360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glm</a:t>
                      </a: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()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Default uses </a:t>
                      </a:r>
                      <a:r>
                        <a:rPr lang="en-US" sz="3600" i="1" dirty="0" err="1">
                          <a:solidFill>
                            <a:srgbClr val="002060"/>
                          </a:solidFill>
                          <a:latin typeface="+mn-lt"/>
                        </a:rPr>
                        <a:t>glm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 coding for categorical variables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Not by default!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SAS: include “PARAM=GLM” or “PARAM=REFERENCE” in CLASS statement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R: No option to use </a:t>
                      </a:r>
                      <a:r>
                        <a:rPr lang="en-US" sz="3600" i="1" dirty="0">
                          <a:solidFill>
                            <a:srgbClr val="002060"/>
                          </a:solidFill>
                          <a:latin typeface="+mn-lt"/>
                        </a:rPr>
                        <a:t>effect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 parameterization 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33397"/>
                  </a:ext>
                </a:extLst>
              </a:tr>
              <a:tr h="4832710">
                <a:tc>
                  <a:txBody>
                    <a:bodyPr/>
                    <a:lstStyle/>
                    <a:p>
                      <a:pPr marL="0" algn="l" defTabSz="1067196" rtl="0" eaLnBrk="1" latinLnBrk="0" hangingPunct="1"/>
                      <a:r>
                        <a:rPr lang="en-US" sz="3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Tobit regression</a:t>
                      </a:r>
                      <a:endParaRPr lang="en-BE" sz="36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proc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lifereg</a:t>
                      </a:r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Important to use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MODEL (lower, Y), when </a:t>
                      </a: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lower is missing, then Y is used as a left-censored value</a:t>
                      </a:r>
                      <a:endParaRPr lang="en-BE" sz="3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67196" rtl="0" eaLnBrk="1" latinLnBrk="0" hangingPunct="1"/>
                      <a: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censReg::</a:t>
                      </a:r>
                      <a:b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  censReg()</a:t>
                      </a:r>
                      <a:b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survival::</a:t>
                      </a:r>
                      <a:b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  survreg()</a:t>
                      </a:r>
                      <a:b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nl-BE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VGAM::vglm()</a:t>
                      </a:r>
                    </a:p>
                    <a:p>
                      <a:endParaRPr lang="nl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nl-BE" sz="3600" dirty="0">
                          <a:solidFill>
                            <a:srgbClr val="002060"/>
                          </a:solidFill>
                          <a:latin typeface="+mn-lt"/>
                        </a:rPr>
                        <a:t>Several R packages could be used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censReg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() &amp;</a:t>
                      </a:r>
                    </a:p>
                    <a:p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survreg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()</a:t>
                      </a: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match SAS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vglm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() slight </a:t>
                      </a: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differences</a:t>
                      </a:r>
                      <a:endParaRPr lang="en-GB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US" sz="18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315325"/>
                  </a:ext>
                </a:extLst>
              </a:tr>
              <a:tr h="6879798">
                <a:tc>
                  <a:txBody>
                    <a:bodyPr/>
                    <a:lstStyle/>
                    <a:p>
                      <a:pPr marL="0" algn="l" defTabSz="1067196" rtl="0" eaLnBrk="1" latinLnBrk="0" hangingPunct="1"/>
                      <a:r>
                        <a:rPr lang="en-US" sz="3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Reference-based multiple imputation and tipping point</a:t>
                      </a:r>
                      <a:endParaRPr lang="en-BE" sz="3600" b="1" kern="1200" baseline="300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730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LSHTM </a:t>
                      </a:r>
                    </a:p>
                    <a:p>
                      <a:pPr marL="0" marR="0" lvl="0" indent="0" algn="l" defTabSz="8730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five macros </a:t>
                      </a:r>
                    </a:p>
                    <a:p>
                      <a:pPr marL="0" marR="0" lvl="0" indent="0" algn="l" defTabSz="8730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Rogers 2022</a:t>
                      </a:r>
                    </a:p>
                    <a:p>
                      <a:pPr marL="0" marR="0" lvl="0" indent="0" algn="l" defTabSz="8730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baseline="300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7305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600" b="1" kern="1200" baseline="300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1067196" rtl="0" eaLnBrk="1" latinLnBrk="0" hangingPunct="1"/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The macros fit a Bayesian Normal Repeated Measures model and then impute post-withdrawal data under a series of possible post-withdrawal profiles</a:t>
                      </a: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  <a:cs typeface="Arial" panose="020B0604020202020204" pitchFamily="34" charset="0"/>
                        </a:rPr>
                        <a:t>rbmi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 package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Implements standard and reference based multiple imputation methods for continuous longitudinal endpoints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Implements tipping point using delta argument of the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analyse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() function</a:t>
                      </a: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Yes.</a:t>
                      </a: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Within</a:t>
                      </a: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acceptable</a:t>
                      </a: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tolerance!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n-US" sz="20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Each panel represents a different number of imputation draws</a:t>
                      </a:r>
                    </a:p>
                    <a:p>
                      <a:pPr algn="l"/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MAR = missing at random; MNAR = missing not at random; CIR = copy increment from reference; </a:t>
                      </a:r>
                    </a:p>
                    <a:p>
                      <a:pPr algn="l"/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J2R : jump to reference; CR = copy reference; CC = complete case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A3E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625593"/>
                  </a:ext>
                </a:extLst>
              </a:tr>
              <a:tr h="4832710">
                <a:tc>
                  <a:txBody>
                    <a:bodyPr/>
                    <a:lstStyle/>
                    <a:p>
                      <a:pPr marL="0" algn="l" defTabSz="1067196" rtl="0" eaLnBrk="1" latinLnBrk="0" hangingPunct="1"/>
                      <a:r>
                        <a:rPr lang="en-GB" sz="3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Generalized Estimating Equations </a:t>
                      </a:r>
                      <a:br>
                        <a:rPr lang="en-GB" sz="3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36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(GEE) Models</a:t>
                      </a:r>
                      <a:endParaRPr lang="en-BE" sz="36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67196" rtl="0" eaLnBrk="1" latinLnBrk="0" hangingPunct="1"/>
                      <a:r>
                        <a:rPr lang="en-GB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proc gee or proc </a:t>
                      </a:r>
                      <a:r>
                        <a:rPr lang="en-GB" sz="360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genmod</a:t>
                      </a:r>
                      <a:endParaRPr lang="en-GB" sz="3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1067196" rtl="0" eaLnBrk="1" latinLnBrk="0" hangingPunct="1"/>
                      <a:endParaRPr lang="en-GB" sz="3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1067196" rtl="0" eaLnBrk="1" latinLnBrk="0" hangingPunct="1"/>
                      <a:r>
                        <a:rPr lang="en-GB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Use </a:t>
                      </a:r>
                      <a:r>
                        <a:rPr lang="en-GB" sz="360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lsmeans</a:t>
                      </a:r>
                      <a:r>
                        <a:rPr lang="en-GB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statement with </a:t>
                      </a:r>
                      <a:r>
                        <a:rPr lang="en-GB" sz="3600" i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ilink</a:t>
                      </a:r>
                      <a:r>
                        <a:rPr lang="en-GB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option for probability of event or with </a:t>
                      </a:r>
                      <a:r>
                        <a:rPr lang="en-GB" sz="3600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exp</a:t>
                      </a:r>
                      <a:r>
                        <a:rPr lang="en-GB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en-GB" sz="3600" i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oddsratio</a:t>
                      </a:r>
                      <a:r>
                        <a:rPr lang="en-GB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for odds ratios</a:t>
                      </a:r>
                      <a:endParaRPr lang="en-BE" sz="3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geepack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::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geeglm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() with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emmeans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::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emmeans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() for </a:t>
                      </a:r>
                      <a:r>
                        <a:rPr lang="en-GB" sz="36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probability of event 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and odds ratios</a:t>
                      </a:r>
                    </a:p>
                    <a:p>
                      <a:endParaRPr lang="en-US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gee::gee() </a:t>
                      </a:r>
                      <a:b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</a:b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(but </a:t>
                      </a:r>
                      <a:r>
                        <a:rPr lang="en-US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emmeans</a:t>
                      </a:r>
                      <a:r>
                        <a:rPr lang="en-US" sz="3600" dirty="0">
                          <a:solidFill>
                            <a:srgbClr val="002060"/>
                          </a:solidFill>
                          <a:latin typeface="+mn-lt"/>
                        </a:rPr>
                        <a:t> not supported)</a:t>
                      </a: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rgbClr val="002060"/>
                          </a:solidFill>
                          <a:latin typeface="+mn-lt"/>
                        </a:rPr>
                        <a:t>For Binary Outcome Yes !  SAS &amp; R defaults are the same ‘independence’ correlation matrix and sandwich SE</a:t>
                      </a:r>
                    </a:p>
                    <a:p>
                      <a:pPr algn="l"/>
                      <a:endParaRPr lang="en-GB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n-GB" sz="3600" dirty="0">
                          <a:solidFill>
                            <a:srgbClr val="002060"/>
                          </a:solidFill>
                          <a:latin typeface="+mn-lt"/>
                        </a:rPr>
                        <a:t>Different options are available for other correlation matrices and model-based (naïve) SE</a:t>
                      </a:r>
                    </a:p>
                    <a:p>
                      <a:pPr algn="l"/>
                      <a:r>
                        <a:rPr lang="en-GB" sz="3600" dirty="0">
                          <a:solidFill>
                            <a:srgbClr val="002060"/>
                          </a:solidFill>
                          <a:latin typeface="+mn-lt"/>
                        </a:rPr>
                        <a:t>SAS also has </a:t>
                      </a:r>
                      <a:r>
                        <a:rPr lang="en-GB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clogit</a:t>
                      </a:r>
                      <a:r>
                        <a:rPr lang="en-GB" sz="3600" dirty="0">
                          <a:solidFill>
                            <a:srgbClr val="002060"/>
                          </a:solidFill>
                          <a:latin typeface="+mn-lt"/>
                        </a:rPr>
                        <a:t> &amp; </a:t>
                      </a:r>
                      <a:r>
                        <a:rPr lang="en-GB" sz="3600" dirty="0" err="1">
                          <a:solidFill>
                            <a:srgbClr val="002060"/>
                          </a:solidFill>
                          <a:latin typeface="+mn-lt"/>
                        </a:rPr>
                        <a:t>glogit</a:t>
                      </a:r>
                      <a:r>
                        <a:rPr lang="en-GB" sz="3600" dirty="0">
                          <a:solidFill>
                            <a:srgbClr val="002060"/>
                          </a:solidFill>
                          <a:latin typeface="+mn-lt"/>
                        </a:rPr>
                        <a:t> link functions available</a:t>
                      </a:r>
                    </a:p>
                    <a:p>
                      <a:pPr algn="l"/>
                      <a:endParaRPr lang="en-GB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/>
                      <a:r>
                        <a:rPr lang="en-GB" sz="3600" dirty="0">
                          <a:solidFill>
                            <a:srgbClr val="002060"/>
                          </a:solidFill>
                          <a:latin typeface="+mn-lt"/>
                        </a:rPr>
                        <a:t>See CAMIS repo for outcomes with &gt;2 categories.</a:t>
                      </a:r>
                      <a:endParaRPr lang="en-BE" sz="3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marL="432000" marR="180000" marT="180000" marB="180000">
                    <a:solidFill>
                      <a:srgbClr val="6EE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286900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A25992C1-CDE7-6A00-BFA7-3372495A756A}"/>
              </a:ext>
            </a:extLst>
          </p:cNvPr>
          <p:cNvSpPr txBox="1"/>
          <p:nvPr/>
        </p:nvSpPr>
        <p:spPr>
          <a:xfrm>
            <a:off x="15568613" y="5825505"/>
            <a:ext cx="13898880" cy="5233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Demonstrative Results: </a:t>
            </a:r>
            <a:r>
              <a:rPr lang="en-US" sz="3600" kern="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See below</a:t>
            </a:r>
          </a:p>
          <a:p>
            <a:pPr marL="99060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Conclusions: </a:t>
            </a:r>
            <a:r>
              <a:rPr lang="en-US" sz="3600" kern="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Generally, SAS &amp; R align. Discrepancies likely due to differences in default methodological choices or  algorithmic variation</a:t>
            </a:r>
          </a:p>
          <a:p>
            <a:pPr marL="99060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3600" b="1" kern="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Call to Action: </a:t>
            </a:r>
            <a:r>
              <a:rPr lang="en-US" sz="3600" kern="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Please use and contribute to the CAMIS repo</a:t>
            </a:r>
          </a:p>
          <a:p>
            <a:pPr marL="99060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3600" b="1" kern="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New Pages Coming Soon: </a:t>
            </a:r>
            <a:r>
              <a:rPr lang="en-US" sz="3600" kern="1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CIs for proportions &amp; CIs for rates</a:t>
            </a:r>
          </a:p>
          <a:p>
            <a:pPr marL="990600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3600" b="1" kern="1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New Functionality Coming Soon: </a:t>
            </a:r>
            <a:r>
              <a:rPr lang="en-US" sz="3600" kern="1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AI learning from the repo</a:t>
            </a:r>
            <a:endParaRPr lang="en-US" sz="3600" kern="100" dirty="0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8E9A3304-1548-88AC-EF27-99739732FA93}"/>
              </a:ext>
            </a:extLst>
          </p:cNvPr>
          <p:cNvSpPr/>
          <p:nvPr/>
        </p:nvSpPr>
        <p:spPr>
          <a:xfrm>
            <a:off x="15568613" y="6638172"/>
            <a:ext cx="1005840" cy="4691984"/>
          </a:xfrm>
          <a:prstGeom prst="downArrow">
            <a:avLst/>
          </a:prstGeom>
          <a:solidFill>
            <a:srgbClr val="023B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5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1864CA9-8555-767D-96ED-E9AF6D50D678}"/>
              </a:ext>
            </a:extLst>
          </p:cNvPr>
          <p:cNvGrpSpPr/>
          <p:nvPr/>
        </p:nvGrpSpPr>
        <p:grpSpPr>
          <a:xfrm>
            <a:off x="632788" y="12978357"/>
            <a:ext cx="3721100" cy="4499240"/>
            <a:chOff x="762000" y="14082135"/>
            <a:chExt cx="3721100" cy="449924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E6CFCF2-99E4-4DDC-241D-8D0EB8FA0A63}"/>
                </a:ext>
              </a:extLst>
            </p:cNvPr>
            <p:cNvSpPr/>
            <p:nvPr/>
          </p:nvSpPr>
          <p:spPr>
            <a:xfrm>
              <a:off x="762000" y="14278408"/>
              <a:ext cx="3721100" cy="1609292"/>
            </a:xfrm>
            <a:custGeom>
              <a:avLst/>
              <a:gdLst>
                <a:gd name="csX0" fmla="*/ 0 w 3721100"/>
                <a:gd name="csY0" fmla="*/ 1609292 h 1609292"/>
                <a:gd name="csX1" fmla="*/ 647700 w 3721100"/>
                <a:gd name="csY1" fmla="*/ 618692 h 1609292"/>
                <a:gd name="csX2" fmla="*/ 1282700 w 3721100"/>
                <a:gd name="csY2" fmla="*/ 97992 h 1609292"/>
                <a:gd name="csX3" fmla="*/ 2171700 w 3721100"/>
                <a:gd name="csY3" fmla="*/ 34492 h 1609292"/>
                <a:gd name="csX4" fmla="*/ 2819400 w 3721100"/>
                <a:gd name="csY4" fmla="*/ 491692 h 1609292"/>
                <a:gd name="csX5" fmla="*/ 3390900 w 3721100"/>
                <a:gd name="csY5" fmla="*/ 1113992 h 1609292"/>
                <a:gd name="csX6" fmla="*/ 3721100 w 3721100"/>
                <a:gd name="csY6" fmla="*/ 1558492 h 1609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21100" h="1609292">
                  <a:moveTo>
                    <a:pt x="0" y="1609292"/>
                  </a:moveTo>
                  <a:cubicBezTo>
                    <a:pt x="216958" y="1239933"/>
                    <a:pt x="433917" y="870575"/>
                    <a:pt x="647700" y="618692"/>
                  </a:cubicBezTo>
                  <a:cubicBezTo>
                    <a:pt x="861483" y="366809"/>
                    <a:pt x="1028700" y="195359"/>
                    <a:pt x="1282700" y="97992"/>
                  </a:cubicBezTo>
                  <a:cubicBezTo>
                    <a:pt x="1536700" y="625"/>
                    <a:pt x="1915583" y="-31125"/>
                    <a:pt x="2171700" y="34492"/>
                  </a:cubicBezTo>
                  <a:cubicBezTo>
                    <a:pt x="2427817" y="100109"/>
                    <a:pt x="2616200" y="311775"/>
                    <a:pt x="2819400" y="491692"/>
                  </a:cubicBezTo>
                  <a:cubicBezTo>
                    <a:pt x="3022600" y="671609"/>
                    <a:pt x="3240617" y="936192"/>
                    <a:pt x="3390900" y="1113992"/>
                  </a:cubicBezTo>
                  <a:cubicBezTo>
                    <a:pt x="3541183" y="1291792"/>
                    <a:pt x="3631141" y="1425142"/>
                    <a:pt x="3721100" y="1558492"/>
                  </a:cubicBezTo>
                </a:path>
              </a:pathLst>
            </a:cu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0" name="Graphic 29" descr="Car with solid fill">
              <a:extLst>
                <a:ext uri="{FF2B5EF4-FFF2-40B4-BE49-F238E27FC236}">
                  <a16:creationId xmlns:a16="http://schemas.microsoft.com/office/drawing/2014/main" id="{70D0FB1F-9B6B-075A-177E-1E3AB96882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8904187">
              <a:off x="1050766" y="14082135"/>
              <a:ext cx="914400" cy="914400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9F5DE9A-1A6B-2FA2-5376-B2B2B25DD133}"/>
                </a:ext>
              </a:extLst>
            </p:cNvPr>
            <p:cNvSpPr/>
            <p:nvPr/>
          </p:nvSpPr>
          <p:spPr>
            <a:xfrm>
              <a:off x="1084599" y="14706600"/>
              <a:ext cx="3041853" cy="387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GB" sz="3000" b="0" cap="none" spc="0" dirty="0">
                  <a:ln w="0"/>
                  <a:solidFill>
                    <a:schemeClr val="accent5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0  1  2  3  4  5  6  7  8  9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581E507C-15E5-F06B-6512-05162AF591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4545" y="23703895"/>
            <a:ext cx="7372947" cy="450640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75202B7-CFA7-2328-0685-B506403B20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61809" y="28580066"/>
            <a:ext cx="7845756" cy="486415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643F499-1AA6-4482-444B-3E0AE3294BF0}"/>
              </a:ext>
            </a:extLst>
          </p:cNvPr>
          <p:cNvSpPr txBox="1"/>
          <p:nvPr/>
        </p:nvSpPr>
        <p:spPr>
          <a:xfrm>
            <a:off x="26122298" y="2641765"/>
            <a:ext cx="52959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https://psiaims.github.io/CAMIS/</a:t>
            </a:r>
            <a:endParaRPr lang="en-GB" sz="20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CD48682-7220-EF03-C5FE-F24E6D3DCA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176" y="16974078"/>
            <a:ext cx="3037567" cy="218474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F5AC3B9-4ED6-C233-33A5-E3F9CFFFAE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1764" y="20612844"/>
            <a:ext cx="4427604" cy="67061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4726B4D-900C-CF52-7467-877BE55716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1764" y="21283462"/>
            <a:ext cx="4427604" cy="2220982"/>
          </a:xfrm>
          <a:prstGeom prst="rect">
            <a:avLst/>
          </a:prstGeom>
        </p:spPr>
      </p:pic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0B832B9-2228-EBAF-496B-CDC605C2DC39}"/>
              </a:ext>
            </a:extLst>
          </p:cNvPr>
          <p:cNvGrpSpPr/>
          <p:nvPr/>
        </p:nvGrpSpPr>
        <p:grpSpPr>
          <a:xfrm>
            <a:off x="82215" y="31074747"/>
            <a:ext cx="5869311" cy="2940969"/>
            <a:chOff x="87085" y="25572008"/>
            <a:chExt cx="5869311" cy="2940969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9B855B0-1338-6E84-A2CC-41BACC78C83F}"/>
                </a:ext>
              </a:extLst>
            </p:cNvPr>
            <p:cNvSpPr/>
            <p:nvPr/>
          </p:nvSpPr>
          <p:spPr>
            <a:xfrm>
              <a:off x="251037" y="26660579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54A1F12-2752-8879-E76A-C15E25F966F8}"/>
                </a:ext>
              </a:extLst>
            </p:cNvPr>
            <p:cNvSpPr/>
            <p:nvPr/>
          </p:nvSpPr>
          <p:spPr>
            <a:xfrm>
              <a:off x="1067564" y="2560393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84FD3F3-2248-EC3B-2653-CADC4CB22C52}"/>
                </a:ext>
              </a:extLst>
            </p:cNvPr>
            <p:cNvSpPr/>
            <p:nvPr/>
          </p:nvSpPr>
          <p:spPr>
            <a:xfrm>
              <a:off x="1219964" y="2575633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ADC430D4-73C3-360A-7C57-51BA22262200}"/>
                </a:ext>
              </a:extLst>
            </p:cNvPr>
            <p:cNvSpPr/>
            <p:nvPr/>
          </p:nvSpPr>
          <p:spPr>
            <a:xfrm>
              <a:off x="1372364" y="2590873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CC26D1C-3AE8-4367-CD89-0F8FF30423B5}"/>
                </a:ext>
              </a:extLst>
            </p:cNvPr>
            <p:cNvSpPr/>
            <p:nvPr/>
          </p:nvSpPr>
          <p:spPr>
            <a:xfrm>
              <a:off x="1524764" y="2606113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CF62F3E-E743-6592-C3AD-8C19100902E9}"/>
                </a:ext>
              </a:extLst>
            </p:cNvPr>
            <p:cNvSpPr/>
            <p:nvPr/>
          </p:nvSpPr>
          <p:spPr>
            <a:xfrm>
              <a:off x="1677164" y="2621353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151A75B-F002-E361-F778-EEB205058416}"/>
                </a:ext>
              </a:extLst>
            </p:cNvPr>
            <p:cNvSpPr/>
            <p:nvPr/>
          </p:nvSpPr>
          <p:spPr>
            <a:xfrm>
              <a:off x="1829564" y="2636593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A021431-B5CA-0475-8A0C-130C7F72340D}"/>
                </a:ext>
              </a:extLst>
            </p:cNvPr>
            <p:cNvSpPr/>
            <p:nvPr/>
          </p:nvSpPr>
          <p:spPr>
            <a:xfrm>
              <a:off x="1981964" y="2651833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2CA8D84-FF6A-03B2-40C1-E8F11B691BB9}"/>
                </a:ext>
              </a:extLst>
            </p:cNvPr>
            <p:cNvSpPr/>
            <p:nvPr/>
          </p:nvSpPr>
          <p:spPr>
            <a:xfrm>
              <a:off x="2134364" y="2667073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FD1D196-5D72-4070-EED2-B340AE84244C}"/>
                </a:ext>
              </a:extLst>
            </p:cNvPr>
            <p:cNvSpPr/>
            <p:nvPr/>
          </p:nvSpPr>
          <p:spPr>
            <a:xfrm>
              <a:off x="2592328" y="2557200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A6B01CF-1527-1EFA-F955-6195C9DDA03F}"/>
                </a:ext>
              </a:extLst>
            </p:cNvPr>
            <p:cNvSpPr/>
            <p:nvPr/>
          </p:nvSpPr>
          <p:spPr>
            <a:xfrm>
              <a:off x="2744728" y="2572440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A7FC8AF-A89F-9A3A-7EA3-895AA3563C28}"/>
                </a:ext>
              </a:extLst>
            </p:cNvPr>
            <p:cNvSpPr/>
            <p:nvPr/>
          </p:nvSpPr>
          <p:spPr>
            <a:xfrm>
              <a:off x="2897128" y="2587680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5D94717-B033-BFB3-BE84-B0F5F277B167}"/>
                </a:ext>
              </a:extLst>
            </p:cNvPr>
            <p:cNvSpPr/>
            <p:nvPr/>
          </p:nvSpPr>
          <p:spPr>
            <a:xfrm>
              <a:off x="3049528" y="2602920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009FDC9-F86E-738B-154C-72132E34C4DC}"/>
                </a:ext>
              </a:extLst>
            </p:cNvPr>
            <p:cNvSpPr/>
            <p:nvPr/>
          </p:nvSpPr>
          <p:spPr>
            <a:xfrm>
              <a:off x="3201928" y="2618160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D78B4BE6-EE8E-C12B-66E3-28B6653E58D2}"/>
                </a:ext>
              </a:extLst>
            </p:cNvPr>
            <p:cNvSpPr/>
            <p:nvPr/>
          </p:nvSpPr>
          <p:spPr>
            <a:xfrm>
              <a:off x="3354328" y="2633400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50DE7FB-132E-7136-A838-D8CA3A90EE36}"/>
                </a:ext>
              </a:extLst>
            </p:cNvPr>
            <p:cNvSpPr/>
            <p:nvPr/>
          </p:nvSpPr>
          <p:spPr>
            <a:xfrm>
              <a:off x="3506728" y="2648640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D324106-0D04-CACC-4874-1251F5FE7400}"/>
                </a:ext>
              </a:extLst>
            </p:cNvPr>
            <p:cNvSpPr/>
            <p:nvPr/>
          </p:nvSpPr>
          <p:spPr>
            <a:xfrm>
              <a:off x="3659128" y="26638808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F92DA7D-3F23-BE1C-CD77-80DA8407886B}"/>
                </a:ext>
              </a:extLst>
            </p:cNvPr>
            <p:cNvSpPr/>
            <p:nvPr/>
          </p:nvSpPr>
          <p:spPr>
            <a:xfrm>
              <a:off x="4710949" y="26649693"/>
              <a:ext cx="622379" cy="631371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6586644-60FE-6328-0215-DB951C3A9BE7}"/>
                </a:ext>
              </a:extLst>
            </p:cNvPr>
            <p:cNvSpPr txBox="1"/>
            <p:nvPr/>
          </p:nvSpPr>
          <p:spPr>
            <a:xfrm>
              <a:off x="87085" y="27497314"/>
              <a:ext cx="1537543" cy="101566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/>
              <a:r>
                <a:rPr lang="en-GB" sz="2200" b="1" dirty="0">
                  <a:solidFill>
                    <a:srgbClr val="002060"/>
                  </a:solidFill>
                </a:rPr>
                <a:t>Original</a:t>
              </a:r>
            </a:p>
            <a:p>
              <a:pPr algn="l"/>
              <a:r>
                <a:rPr lang="en-GB" sz="2200" b="1" dirty="0">
                  <a:solidFill>
                    <a:srgbClr val="002060"/>
                  </a:solidFill>
                </a:rPr>
                <a:t>Incomplete Data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25E8DE5-BBE9-A7B6-D93C-7341C9456576}"/>
                </a:ext>
              </a:extLst>
            </p:cNvPr>
            <p:cNvSpPr txBox="1"/>
            <p:nvPr/>
          </p:nvSpPr>
          <p:spPr>
            <a:xfrm>
              <a:off x="1721080" y="27476166"/>
              <a:ext cx="1448946" cy="67710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en-GB" sz="2200" b="1" dirty="0">
                  <a:solidFill>
                    <a:srgbClr val="002060"/>
                  </a:solidFill>
                </a:rPr>
                <a:t>Imputed datasets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2F03058-5DD3-ACA6-A6EB-2B1FEB89513E}"/>
                </a:ext>
              </a:extLst>
            </p:cNvPr>
            <p:cNvSpPr txBox="1"/>
            <p:nvPr/>
          </p:nvSpPr>
          <p:spPr>
            <a:xfrm>
              <a:off x="3201164" y="27472047"/>
              <a:ext cx="1448946" cy="67710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en-GB" sz="2200" b="1" dirty="0">
                  <a:solidFill>
                    <a:srgbClr val="002060"/>
                  </a:solidFill>
                </a:rPr>
                <a:t>Analysis</a:t>
              </a:r>
            </a:p>
            <a:p>
              <a:r>
                <a:rPr lang="en-GB" sz="2200" b="1" dirty="0">
                  <a:solidFill>
                    <a:srgbClr val="002060"/>
                  </a:solidFill>
                </a:rPr>
                <a:t>Results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9A1C85B-DC18-7597-38A5-66567FD09373}"/>
                </a:ext>
              </a:extLst>
            </p:cNvPr>
            <p:cNvSpPr txBox="1"/>
            <p:nvPr/>
          </p:nvSpPr>
          <p:spPr>
            <a:xfrm>
              <a:off x="4507450" y="27454232"/>
              <a:ext cx="1448946" cy="67710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en-GB" sz="2200" b="1" dirty="0">
                  <a:solidFill>
                    <a:srgbClr val="002060"/>
                  </a:solidFill>
                </a:rPr>
                <a:t>Pooled</a:t>
              </a:r>
            </a:p>
            <a:p>
              <a:r>
                <a:rPr lang="en-GB" sz="2200" b="1" dirty="0">
                  <a:solidFill>
                    <a:srgbClr val="002060"/>
                  </a:solidFill>
                </a:rPr>
                <a:t>Results</a:t>
              </a: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2CE0A8AA-A1E0-7F18-3695-FD6FB1BE749A}"/>
                </a:ext>
              </a:extLst>
            </p:cNvPr>
            <p:cNvCxnSpPr>
              <a:cxnSpLocks/>
              <a:stCxn id="49" idx="7"/>
              <a:endCxn id="50" idx="3"/>
            </p:cNvCxnSpPr>
            <p:nvPr/>
          </p:nvCxnSpPr>
          <p:spPr>
            <a:xfrm flipV="1">
              <a:off x="782271" y="26142847"/>
              <a:ext cx="376438" cy="6101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D74D0EB-FFBF-F0FC-F3CE-F5877C2BBFD0}"/>
                </a:ext>
              </a:extLst>
            </p:cNvPr>
            <p:cNvCxnSpPr>
              <a:cxnSpLocks/>
              <a:endCxn id="61" idx="3"/>
            </p:cNvCxnSpPr>
            <p:nvPr/>
          </p:nvCxnSpPr>
          <p:spPr>
            <a:xfrm flipV="1">
              <a:off x="792788" y="26295247"/>
              <a:ext cx="518321" cy="4367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7E69E729-E679-9337-4C80-55929C7C83CD}"/>
                </a:ext>
              </a:extLst>
            </p:cNvPr>
            <p:cNvCxnSpPr>
              <a:cxnSpLocks/>
              <a:stCxn id="49" idx="7"/>
              <a:endCxn id="62" idx="3"/>
            </p:cNvCxnSpPr>
            <p:nvPr/>
          </p:nvCxnSpPr>
          <p:spPr>
            <a:xfrm flipV="1">
              <a:off x="782271" y="26447647"/>
              <a:ext cx="681238" cy="3053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021F07FC-2DA6-451A-0690-6A36D6E62C89}"/>
                </a:ext>
              </a:extLst>
            </p:cNvPr>
            <p:cNvCxnSpPr>
              <a:cxnSpLocks/>
              <a:stCxn id="49" idx="7"/>
              <a:endCxn id="63" idx="3"/>
            </p:cNvCxnSpPr>
            <p:nvPr/>
          </p:nvCxnSpPr>
          <p:spPr>
            <a:xfrm flipV="1">
              <a:off x="782271" y="26600047"/>
              <a:ext cx="833638" cy="1529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45E2861C-358E-0EA3-E1F1-8054C0CDF0C5}"/>
                </a:ext>
              </a:extLst>
            </p:cNvPr>
            <p:cNvCxnSpPr>
              <a:cxnSpLocks/>
              <a:endCxn id="64" idx="3"/>
            </p:cNvCxnSpPr>
            <p:nvPr/>
          </p:nvCxnSpPr>
          <p:spPr>
            <a:xfrm flipV="1">
              <a:off x="772518" y="26752447"/>
              <a:ext cx="995791" cy="2342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57770D0E-2FFF-DBB4-2F3E-851CDF55EC7D}"/>
                </a:ext>
              </a:extLst>
            </p:cNvPr>
            <p:cNvCxnSpPr>
              <a:cxnSpLocks/>
              <a:stCxn id="49" idx="7"/>
            </p:cNvCxnSpPr>
            <p:nvPr/>
          </p:nvCxnSpPr>
          <p:spPr>
            <a:xfrm>
              <a:off x="782271" y="26753041"/>
              <a:ext cx="1138438" cy="1518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21E9F754-07D5-E4B3-7203-CFA3917E8455}"/>
                </a:ext>
              </a:extLst>
            </p:cNvPr>
            <p:cNvCxnSpPr>
              <a:cxnSpLocks/>
              <a:stCxn id="49" idx="7"/>
            </p:cNvCxnSpPr>
            <p:nvPr/>
          </p:nvCxnSpPr>
          <p:spPr>
            <a:xfrm>
              <a:off x="782271" y="26753041"/>
              <a:ext cx="1290838" cy="304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41C834FD-78AC-A114-75AD-64166627BA07}"/>
                </a:ext>
              </a:extLst>
            </p:cNvPr>
            <p:cNvCxnSpPr>
              <a:cxnSpLocks/>
              <a:stCxn id="49" idx="7"/>
              <a:endCxn id="67" idx="3"/>
            </p:cNvCxnSpPr>
            <p:nvPr/>
          </p:nvCxnSpPr>
          <p:spPr>
            <a:xfrm>
              <a:off x="782271" y="26753041"/>
              <a:ext cx="1443238" cy="4566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B583FFBE-DE11-9B3E-3E71-B7017FE64457}"/>
                </a:ext>
              </a:extLst>
            </p:cNvPr>
            <p:cNvCxnSpPr>
              <a:cxnSpLocks/>
              <a:stCxn id="61" idx="7"/>
            </p:cNvCxnSpPr>
            <p:nvPr/>
          </p:nvCxnSpPr>
          <p:spPr>
            <a:xfrm>
              <a:off x="1751198" y="25848800"/>
              <a:ext cx="841130" cy="1660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5233CC2D-5A3E-44A0-CC34-F76922BE266F}"/>
                </a:ext>
              </a:extLst>
            </p:cNvPr>
            <p:cNvCxnSpPr>
              <a:cxnSpLocks/>
            </p:cNvCxnSpPr>
            <p:nvPr/>
          </p:nvCxnSpPr>
          <p:spPr>
            <a:xfrm>
              <a:off x="1903598" y="26001200"/>
              <a:ext cx="841130" cy="1660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E9BCBA96-0B7A-0612-60FD-D6D81E242040}"/>
                </a:ext>
              </a:extLst>
            </p:cNvPr>
            <p:cNvCxnSpPr>
              <a:cxnSpLocks/>
            </p:cNvCxnSpPr>
            <p:nvPr/>
          </p:nvCxnSpPr>
          <p:spPr>
            <a:xfrm>
              <a:off x="2055998" y="26153600"/>
              <a:ext cx="841130" cy="1660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CF665F01-8709-38C2-07DF-D356150FAB05}"/>
                </a:ext>
              </a:extLst>
            </p:cNvPr>
            <p:cNvCxnSpPr>
              <a:cxnSpLocks/>
            </p:cNvCxnSpPr>
            <p:nvPr/>
          </p:nvCxnSpPr>
          <p:spPr>
            <a:xfrm>
              <a:off x="2208398" y="26306000"/>
              <a:ext cx="841130" cy="1660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699D9030-16D4-9A78-6EB9-D8355B72F6A6}"/>
                </a:ext>
              </a:extLst>
            </p:cNvPr>
            <p:cNvCxnSpPr>
              <a:cxnSpLocks/>
            </p:cNvCxnSpPr>
            <p:nvPr/>
          </p:nvCxnSpPr>
          <p:spPr>
            <a:xfrm>
              <a:off x="2360798" y="26458400"/>
              <a:ext cx="841130" cy="1660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651A3523-0990-F9CE-355D-4D24BD749806}"/>
                </a:ext>
              </a:extLst>
            </p:cNvPr>
            <p:cNvCxnSpPr>
              <a:cxnSpLocks/>
            </p:cNvCxnSpPr>
            <p:nvPr/>
          </p:nvCxnSpPr>
          <p:spPr>
            <a:xfrm>
              <a:off x="2513198" y="26610800"/>
              <a:ext cx="841130" cy="1660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C0283CEA-153E-25B6-5382-B093A44DEED1}"/>
                </a:ext>
              </a:extLst>
            </p:cNvPr>
            <p:cNvCxnSpPr>
              <a:cxnSpLocks/>
            </p:cNvCxnSpPr>
            <p:nvPr/>
          </p:nvCxnSpPr>
          <p:spPr>
            <a:xfrm>
              <a:off x="2665598" y="26763200"/>
              <a:ext cx="841130" cy="16605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A1F79C32-76A4-989B-59AC-A745B6B5D948}"/>
                </a:ext>
              </a:extLst>
            </p:cNvPr>
            <p:cNvCxnSpPr>
              <a:cxnSpLocks/>
            </p:cNvCxnSpPr>
            <p:nvPr/>
          </p:nvCxnSpPr>
          <p:spPr>
            <a:xfrm>
              <a:off x="2756743" y="26929254"/>
              <a:ext cx="902385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61552CF9-38D8-A719-35EE-7B82E4E4508D}"/>
                </a:ext>
              </a:extLst>
            </p:cNvPr>
            <p:cNvCxnSpPr>
              <a:cxnSpLocks/>
            </p:cNvCxnSpPr>
            <p:nvPr/>
          </p:nvCxnSpPr>
          <p:spPr>
            <a:xfrm>
              <a:off x="1592463" y="25674383"/>
              <a:ext cx="920735" cy="1814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FA7F2E96-5E39-5585-D15E-24487BB61050}"/>
                </a:ext>
              </a:extLst>
            </p:cNvPr>
            <p:cNvCxnSpPr>
              <a:cxnSpLocks/>
              <a:endCxn id="76" idx="1"/>
            </p:cNvCxnSpPr>
            <p:nvPr/>
          </p:nvCxnSpPr>
          <p:spPr>
            <a:xfrm>
              <a:off x="3135340" y="25718472"/>
              <a:ext cx="1666754" cy="102368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id="{870557E0-2A0C-68A4-BE2D-7943B1DF4178}"/>
                </a:ext>
              </a:extLst>
            </p:cNvPr>
            <p:cNvCxnSpPr>
              <a:cxnSpLocks/>
              <a:endCxn id="76" idx="1"/>
            </p:cNvCxnSpPr>
            <p:nvPr/>
          </p:nvCxnSpPr>
          <p:spPr>
            <a:xfrm>
              <a:off x="3267972" y="25860165"/>
              <a:ext cx="1534122" cy="8819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009BD366-344B-5F7E-5A27-7ADA59B87F26}"/>
                </a:ext>
              </a:extLst>
            </p:cNvPr>
            <p:cNvCxnSpPr>
              <a:cxnSpLocks/>
              <a:endCxn id="76" idx="1"/>
            </p:cNvCxnSpPr>
            <p:nvPr/>
          </p:nvCxnSpPr>
          <p:spPr>
            <a:xfrm>
              <a:off x="3420372" y="26012565"/>
              <a:ext cx="1381722" cy="7295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29C9F459-80BC-1E16-41BB-6A4B94403496}"/>
                </a:ext>
              </a:extLst>
            </p:cNvPr>
            <p:cNvCxnSpPr>
              <a:cxnSpLocks/>
              <a:endCxn id="76" idx="1"/>
            </p:cNvCxnSpPr>
            <p:nvPr/>
          </p:nvCxnSpPr>
          <p:spPr>
            <a:xfrm>
              <a:off x="3572772" y="26164965"/>
              <a:ext cx="1229322" cy="5771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CB4DF067-1D7A-1FB3-6090-6B6D12AECF31}"/>
                </a:ext>
              </a:extLst>
            </p:cNvPr>
            <p:cNvCxnSpPr>
              <a:cxnSpLocks/>
              <a:endCxn id="76" idx="1"/>
            </p:cNvCxnSpPr>
            <p:nvPr/>
          </p:nvCxnSpPr>
          <p:spPr>
            <a:xfrm>
              <a:off x="3725172" y="26317365"/>
              <a:ext cx="1076922" cy="4247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3D52EAE8-F534-732A-0BC5-0E78201883CE}"/>
                </a:ext>
              </a:extLst>
            </p:cNvPr>
            <p:cNvCxnSpPr>
              <a:cxnSpLocks/>
              <a:endCxn id="76" idx="1"/>
            </p:cNvCxnSpPr>
            <p:nvPr/>
          </p:nvCxnSpPr>
          <p:spPr>
            <a:xfrm>
              <a:off x="3725172" y="26317365"/>
              <a:ext cx="1076922" cy="4247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A2E8E31E-DEC1-0D55-5C68-71CB8D9C6F43}"/>
                </a:ext>
              </a:extLst>
            </p:cNvPr>
            <p:cNvCxnSpPr>
              <a:cxnSpLocks/>
              <a:endCxn id="76" idx="1"/>
            </p:cNvCxnSpPr>
            <p:nvPr/>
          </p:nvCxnSpPr>
          <p:spPr>
            <a:xfrm>
              <a:off x="3877572" y="26469765"/>
              <a:ext cx="924522" cy="2723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483CDB3F-7FCB-3729-20FF-A23AF01803BB}"/>
                </a:ext>
              </a:extLst>
            </p:cNvPr>
            <p:cNvCxnSpPr>
              <a:cxnSpLocks/>
              <a:stCxn id="74" idx="7"/>
              <a:endCxn id="76" idx="1"/>
            </p:cNvCxnSpPr>
            <p:nvPr/>
          </p:nvCxnSpPr>
          <p:spPr>
            <a:xfrm>
              <a:off x="4037962" y="26578870"/>
              <a:ext cx="764132" cy="16328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3A835636-B45E-D087-DBA7-B05BF23FA261}"/>
                </a:ext>
              </a:extLst>
            </p:cNvPr>
            <p:cNvCxnSpPr>
              <a:cxnSpLocks/>
              <a:stCxn id="75" idx="7"/>
              <a:endCxn id="76" idx="1"/>
            </p:cNvCxnSpPr>
            <p:nvPr/>
          </p:nvCxnSpPr>
          <p:spPr>
            <a:xfrm>
              <a:off x="4190362" y="26731270"/>
              <a:ext cx="611732" cy="1088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24235CFB-0069-F8A0-F6B5-C8E4C14C149D}"/>
              </a:ext>
            </a:extLst>
          </p:cNvPr>
          <p:cNvSpPr txBox="1"/>
          <p:nvPr/>
        </p:nvSpPr>
        <p:spPr>
          <a:xfrm>
            <a:off x="139856" y="26634169"/>
            <a:ext cx="5303265" cy="7159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110000"/>
              </a:lnSpc>
              <a:spcBef>
                <a:spcPts val="900"/>
              </a:spcBef>
            </a:pPr>
            <a:r>
              <a:rPr lang="en-GB" sz="2200" b="1" dirty="0">
                <a:solidFill>
                  <a:srgbClr val="002060"/>
                </a:solidFill>
              </a:rPr>
              <a:t>Regression     +     modelling censored 	variables 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5F09D74-A409-6F73-CEDC-974650086A67}"/>
              </a:ext>
            </a:extLst>
          </p:cNvPr>
          <p:cNvGrpSpPr/>
          <p:nvPr/>
        </p:nvGrpSpPr>
        <p:grpSpPr>
          <a:xfrm>
            <a:off x="160743" y="25079334"/>
            <a:ext cx="4390370" cy="1439299"/>
            <a:chOff x="148293" y="25791411"/>
            <a:chExt cx="4390370" cy="1439299"/>
          </a:xfrm>
        </p:grpSpPr>
        <p:pic>
          <p:nvPicPr>
            <p:cNvPr id="155" name="Graphic 154" descr="Scatterplot outline">
              <a:extLst>
                <a:ext uri="{FF2B5EF4-FFF2-40B4-BE49-F238E27FC236}">
                  <a16:creationId xmlns:a16="http://schemas.microsoft.com/office/drawing/2014/main" id="{B6BB53E3-0FC7-A2DC-C26B-ACCC06B42F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8293" y="25791411"/>
              <a:ext cx="1439299" cy="1439299"/>
            </a:xfrm>
            <a:prstGeom prst="rect">
              <a:avLst/>
            </a:prstGeom>
          </p:spPr>
        </p:pic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E69BAD56-5314-1E4B-3FB2-63788DCF3DCD}"/>
                </a:ext>
              </a:extLst>
            </p:cNvPr>
            <p:cNvCxnSpPr/>
            <p:nvPr/>
          </p:nvCxnSpPr>
          <p:spPr>
            <a:xfrm flipV="1">
              <a:off x="411764" y="26073100"/>
              <a:ext cx="955730" cy="8509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9EFCFB6-4BE2-4C22-1798-C92B4FD80904}"/>
                </a:ext>
              </a:extLst>
            </p:cNvPr>
            <p:cNvGrpSpPr/>
            <p:nvPr/>
          </p:nvGrpSpPr>
          <p:grpSpPr>
            <a:xfrm>
              <a:off x="2441993" y="25953972"/>
              <a:ext cx="2096670" cy="1041303"/>
              <a:chOff x="2441993" y="25953972"/>
              <a:chExt cx="2096670" cy="1041303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019D5ED-8D03-8E0E-2A36-70C7BFA77931}"/>
                  </a:ext>
                </a:extLst>
              </p:cNvPr>
              <p:cNvCxnSpPr/>
              <p:nvPr/>
            </p:nvCxnSpPr>
            <p:spPr>
              <a:xfrm>
                <a:off x="2447073" y="25977509"/>
                <a:ext cx="0" cy="10177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B0EAD447-935F-FD57-2FC3-2BBA1FE3C4A1}"/>
                  </a:ext>
                </a:extLst>
              </p:cNvPr>
              <p:cNvSpPr/>
              <p:nvPr/>
            </p:nvSpPr>
            <p:spPr>
              <a:xfrm>
                <a:off x="3592164" y="25953972"/>
                <a:ext cx="158812" cy="169218"/>
              </a:xfrm>
              <a:prstGeom prst="ellipse">
                <a:avLst/>
              </a:prstGeom>
              <a:solidFill>
                <a:schemeClr val="accent5"/>
              </a:solidFill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8D34C23F-2178-6391-31AD-617A81C3BF65}"/>
                  </a:ext>
                </a:extLst>
              </p:cNvPr>
              <p:cNvGrpSpPr/>
              <p:nvPr/>
            </p:nvGrpSpPr>
            <p:grpSpPr>
              <a:xfrm>
                <a:off x="2441993" y="26043344"/>
                <a:ext cx="2096670" cy="951931"/>
                <a:chOff x="2441993" y="26043344"/>
                <a:chExt cx="2096670" cy="951931"/>
              </a:xfrm>
            </p:grpSpPr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0B3443F2-EBAE-9F8A-E76A-35504357E821}"/>
                    </a:ext>
                  </a:extLst>
                </p:cNvPr>
                <p:cNvSpPr/>
                <p:nvPr/>
              </p:nvSpPr>
              <p:spPr>
                <a:xfrm>
                  <a:off x="2753521" y="26759841"/>
                  <a:ext cx="170293" cy="176441"/>
                </a:xfrm>
                <a:prstGeom prst="ellipse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4F9C950F-DC75-B7DC-5F8F-7E6998596330}"/>
                    </a:ext>
                  </a:extLst>
                </p:cNvPr>
                <p:cNvSpPr/>
                <p:nvPr/>
              </p:nvSpPr>
              <p:spPr>
                <a:xfrm>
                  <a:off x="3587631" y="26475853"/>
                  <a:ext cx="158812" cy="169218"/>
                </a:xfrm>
                <a:prstGeom prst="ellipse">
                  <a:avLst/>
                </a:prstGeom>
                <a:solidFill>
                  <a:schemeClr val="accent5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FD28EB7F-5E76-C656-ACD3-A7164A740C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41993" y="26995275"/>
                  <a:ext cx="209667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F2F60CA9-F392-E4CB-228A-8373255704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47073" y="26565225"/>
                  <a:ext cx="112082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EFDCD13F-DDEE-16C0-DAFF-F96BC1FCC7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47073" y="26850975"/>
                  <a:ext cx="29037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BD316FA1-E293-6980-E002-02F484B1EE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51606" y="26043344"/>
                  <a:ext cx="112082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CB87A447-B5F9-BA2C-AC4E-C80F694F37A8}"/>
                    </a:ext>
                  </a:extLst>
                </p:cNvPr>
                <p:cNvSpPr/>
                <p:nvPr/>
              </p:nvSpPr>
              <p:spPr>
                <a:xfrm>
                  <a:off x="3124690" y="26086657"/>
                  <a:ext cx="170293" cy="176441"/>
                </a:xfrm>
                <a:prstGeom prst="ellipse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F4318ABB-90D0-9F94-75C8-6EA0820109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51606" y="26177791"/>
                  <a:ext cx="6570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FE57FB73-B991-C79E-5264-1DD68AEB0D22}"/>
                    </a:ext>
                  </a:extLst>
                </p:cNvPr>
                <p:cNvSpPr/>
                <p:nvPr/>
              </p:nvSpPr>
              <p:spPr>
                <a:xfrm>
                  <a:off x="3587631" y="26226565"/>
                  <a:ext cx="158812" cy="169218"/>
                </a:xfrm>
                <a:prstGeom prst="ellipse">
                  <a:avLst/>
                </a:prstGeom>
                <a:solidFill>
                  <a:schemeClr val="accent5"/>
                </a:solidFill>
                <a:ln w="381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071610D0-9B34-CF17-252B-BFA1A7AB62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47073" y="26315937"/>
                  <a:ext cx="1120829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66693830-DC54-3113-406C-5A3AC386269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2135" y="37227286"/>
            <a:ext cx="4001058" cy="2753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65F916-8ED0-FE72-2C3F-1B28BA7E4AA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23432" y="28580065"/>
            <a:ext cx="2176367" cy="217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1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1035-19 Parexel PPT template-CORP v7 AW">
  <a:themeElements>
    <a:clrScheme name="Parexel updated">
      <a:dk1>
        <a:srgbClr val="4E565B"/>
      </a:dk1>
      <a:lt1>
        <a:srgbClr val="FFFFFF"/>
      </a:lt1>
      <a:dk2>
        <a:srgbClr val="8A0050"/>
      </a:dk2>
      <a:lt2>
        <a:srgbClr val="EBECED"/>
      </a:lt2>
      <a:accent1>
        <a:srgbClr val="D3D800"/>
      </a:accent1>
      <a:accent2>
        <a:srgbClr val="2AA834"/>
      </a:accent2>
      <a:accent3>
        <a:srgbClr val="00A9CB"/>
      </a:accent3>
      <a:accent4>
        <a:srgbClr val="0079A3"/>
      </a:accent4>
      <a:accent5>
        <a:srgbClr val="003E6E"/>
      </a:accent5>
      <a:accent6>
        <a:srgbClr val="E94E04"/>
      </a:accent6>
      <a:hlink>
        <a:srgbClr val="4E565B"/>
      </a:hlink>
      <a:folHlink>
        <a:srgbClr val="4E565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spAutoFit/>
      </a:bodyPr>
      <a:lstStyle>
        <a:defPPr marL="234000" indent="-234000" algn="l">
          <a:lnSpc>
            <a:spcPct val="110000"/>
          </a:lnSpc>
          <a:spcBef>
            <a:spcPts val="900"/>
          </a:spcBef>
          <a:buBlip>
            <a:blip xmlns:r="http://schemas.openxmlformats.org/officeDocument/2006/relationships" r:embed="rId1"/>
          </a:buBlip>
          <a:defRPr sz="2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3" id="{42E0DA5D-7DC7-B545-88AE-863F021ACDD9}" vid="{15E2813D-8A6A-0D42-B7A0-E674590571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ca48ea3-8c75-4d36-b64f-70604b11fd22}" enabled="1" method="Standard" siteId="{3ac94b33-9135-4821-9502-eafda6592a3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B1035-19 Parexel PPT template-CORP v7 AW</Template>
  <TotalTime>0</TotalTime>
  <Words>700</Words>
  <Application>Microsoft Office PowerPoint</Application>
  <PresentationFormat>Custom</PresentationFormat>
  <Paragraphs>111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Times New Roman</vt:lpstr>
      <vt:lpstr>Wingdings</vt:lpstr>
      <vt:lpstr>B1035-19 Parexel PPT template-CORP v7 AW</vt:lpstr>
      <vt:lpstr>PowerPoint Presentation</vt:lpstr>
    </vt:vector>
  </TitlesOfParts>
  <Company>PAREXEL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1 –  Arial Bold 45pt</dc:title>
  <dc:creator>Balcarcel, Heather</dc:creator>
  <cp:lastModifiedBy>Brown, Martin</cp:lastModifiedBy>
  <cp:revision>119</cp:revision>
  <cp:lastPrinted>2019-04-10T15:23:54Z</cp:lastPrinted>
  <dcterms:created xsi:type="dcterms:W3CDTF">2019-04-25T18:08:08Z</dcterms:created>
  <dcterms:modified xsi:type="dcterms:W3CDTF">2026-04-16T11:58:59Z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MSIP_Label_22618f0e-9483-45a0-b572-e3339e8d1fba_Enabled">
    <vt:lpwstr>True</vt:lpwstr>
  </property>
  <property fmtid="{D5CDD505-2E9C-101B-9397-08002B2CF9AE}" pid="3" name="MSIP_Label_22618f0e-9483-45a0-b572-e3339e8d1fba_SiteId">
    <vt:lpwstr>83d59944-34a0-4eb5-8cb0-80a49540e944</vt:lpwstr>
  </property>
  <property fmtid="{D5CDD505-2E9C-101B-9397-08002B2CF9AE}" pid="4" name="MSIP_Label_22618f0e-9483-45a0-b572-e3339e8d1fba_SetDate">
    <vt:lpwstr>2026-04-16T13:16:51Z</vt:lpwstr>
  </property>
  <property fmtid="{D5CDD505-2E9C-101B-9397-08002B2CF9AE}" pid="5" name="MSIP_Label_22618f0e-9483-45a0-b572-e3339e8d1fba_Name">
    <vt:lpwstr>PII</vt:lpwstr>
  </property>
  <property fmtid="{D5CDD505-2E9C-101B-9397-08002B2CF9AE}" pid="6" name="MSIP_Label_22618f0e-9483-45a0-b572-e3339e8d1fba_ActionId">
    <vt:lpwstr>2403b825-c835-4916-b3a2-69750e192371</vt:lpwstr>
  </property>
  <property fmtid="{D5CDD505-2E9C-101B-9397-08002B2CF9AE}" pid="7" name="MSIP_Label_22618f0e-9483-45a0-b572-e3339e8d1fba_Removed">
    <vt:lpwstr>False</vt:lpwstr>
  </property>
  <property fmtid="{D5CDD505-2E9C-101B-9397-08002B2CF9AE}" pid="8" name="MSIP_Label_22618f0e-9483-45a0-b572-e3339e8d1fba_Extended_MSFT_Method">
    <vt:lpwstr>Standard</vt:lpwstr>
  </property>
  <property fmtid="{D5CDD505-2E9C-101B-9397-08002B2CF9AE}" pid="9" name="Sensitivity">
    <vt:lpwstr>PII</vt:lpwstr>
  </property>
</Properties>
</file>